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76" r:id="rId2"/>
    <p:sldId id="257" r:id="rId3"/>
    <p:sldId id="269" r:id="rId4"/>
    <p:sldId id="270" r:id="rId5"/>
    <p:sldId id="272" r:id="rId6"/>
    <p:sldId id="273" r:id="rId7"/>
    <p:sldId id="274" r:id="rId8"/>
    <p:sldId id="275" r:id="rId9"/>
    <p:sldId id="256" r:id="rId10"/>
    <p:sldId id="277" r:id="rId11"/>
    <p:sldId id="278" r:id="rId12"/>
    <p:sldId id="279" r:id="rId13"/>
    <p:sldId id="281" r:id="rId14"/>
    <p:sldId id="280" r:id="rId15"/>
    <p:sldId id="296" r:id="rId16"/>
    <p:sldId id="295" r:id="rId17"/>
    <p:sldId id="282" r:id="rId18"/>
    <p:sldId id="283" r:id="rId19"/>
    <p:sldId id="284" r:id="rId20"/>
    <p:sldId id="285" r:id="rId21"/>
    <p:sldId id="286" r:id="rId22"/>
    <p:sldId id="294" r:id="rId23"/>
    <p:sldId id="288" r:id="rId24"/>
    <p:sldId id="287" r:id="rId25"/>
    <p:sldId id="289" r:id="rId26"/>
    <p:sldId id="290" r:id="rId27"/>
    <p:sldId id="291" r:id="rId28"/>
    <p:sldId id="293" r:id="rId29"/>
    <p:sldId id="29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3" autoAdjust="0"/>
    <p:restoredTop sz="87662" autoAdjust="0"/>
  </p:normalViewPr>
  <p:slideViewPr>
    <p:cSldViewPr snapToGrid="0">
      <p:cViewPr varScale="1">
        <p:scale>
          <a:sx n="100" d="100"/>
          <a:sy n="100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Jobs prospects // Replication of scientific findings // Speed up your tasks and jobs //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47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311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523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857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680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49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359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127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379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887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057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6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4.png"/><Relationship Id="rId39" Type="http://schemas.openxmlformats.org/officeDocument/2006/relationships/image" Target="../media/image95.svg"/><Relationship Id="rId21" Type="http://schemas.openxmlformats.org/officeDocument/2006/relationships/image" Target="../media/image81.sv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sv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3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7.svg"/><Relationship Id="rId41" Type="http://schemas.openxmlformats.org/officeDocument/2006/relationships/image" Target="../media/image97.svg"/><Relationship Id="rId54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82.pn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53" Type="http://schemas.openxmlformats.org/officeDocument/2006/relationships/image" Target="../media/image109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23" Type="http://schemas.openxmlformats.org/officeDocument/2006/relationships/image" Target="../media/image26.svg"/><Relationship Id="rId28" Type="http://schemas.openxmlformats.org/officeDocument/2006/relationships/image" Target="../media/image86.png"/><Relationship Id="rId36" Type="http://schemas.openxmlformats.org/officeDocument/2006/relationships/image" Target="../media/image92.png"/><Relationship Id="rId49" Type="http://schemas.openxmlformats.org/officeDocument/2006/relationships/image" Target="../media/image105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31" Type="http://schemas.openxmlformats.org/officeDocument/2006/relationships/image" Target="../media/image53.sv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25.png"/><Relationship Id="rId27" Type="http://schemas.openxmlformats.org/officeDocument/2006/relationships/image" Target="../media/image85.svg"/><Relationship Id="rId30" Type="http://schemas.openxmlformats.org/officeDocument/2006/relationships/image" Target="../media/image52.png"/><Relationship Id="rId35" Type="http://schemas.openxmlformats.org/officeDocument/2006/relationships/image" Target="../media/image91.svg"/><Relationship Id="rId43" Type="http://schemas.openxmlformats.org/officeDocument/2006/relationships/image" Target="../media/image99.svg"/><Relationship Id="rId48" Type="http://schemas.openxmlformats.org/officeDocument/2006/relationships/image" Target="../media/image104.png"/><Relationship Id="rId8" Type="http://schemas.openxmlformats.org/officeDocument/2006/relationships/image" Target="../media/image68.png"/><Relationship Id="rId51" Type="http://schemas.openxmlformats.org/officeDocument/2006/relationships/image" Target="../media/image107.svg"/><Relationship Id="rId3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sv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6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gif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AF8DjrQSSk" TargetMode="External"/><Relationship Id="rId13" Type="http://schemas.microsoft.com/office/2007/relationships/hdphoto" Target="../media/hdphoto1.wdp"/><Relationship Id="rId3" Type="http://schemas.openxmlformats.org/officeDocument/2006/relationships/hyperlink" Target="https://en.wikipedia.org/wiki/Julia_(programming_language)" TargetMode="External"/><Relationship Id="rId7" Type="http://schemas.openxmlformats.org/officeDocument/2006/relationships/hyperlink" Target="https://github.com/fonsp/Pluto.jl" TargetMode="External"/><Relationship Id="rId12" Type="http://schemas.openxmlformats.org/officeDocument/2006/relationships/image" Target="../media/image1.png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julialang.org/en/v1/" TargetMode="External"/><Relationship Id="rId11" Type="http://schemas.openxmlformats.org/officeDocument/2006/relationships/hyperlink" Target="https://youtu.be/SLE0vz85Rqo" TargetMode="External"/><Relationship Id="rId5" Type="http://schemas.openxmlformats.org/officeDocument/2006/relationships/hyperlink" Target="https://juliahub.com/ui/Home" TargetMode="External"/><Relationship Id="rId10" Type="http://schemas.openxmlformats.org/officeDocument/2006/relationships/hyperlink" Target="https://youtu.be/8h8rQyEpiZA" TargetMode="External"/><Relationship Id="rId4" Type="http://schemas.openxmlformats.org/officeDocument/2006/relationships/hyperlink" Target="https://discourse.julialang.org/" TargetMode="External"/><Relationship Id="rId9" Type="http://schemas.openxmlformats.org/officeDocument/2006/relationships/hyperlink" Target="https://www.youtube.com/user/JuliaLanguag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5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12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15.sv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9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9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55.sv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37.svg"/><Relationship Id="rId5" Type="http://schemas.openxmlformats.org/officeDocument/2006/relationships/image" Target="../media/image15.svg"/><Relationship Id="rId15" Type="http://schemas.openxmlformats.org/officeDocument/2006/relationships/image" Target="../media/image59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57.svg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C1C5640-4D28-47C7-AC7E-0FF08EE5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705219"/>
            <a:ext cx="3222993" cy="2417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AC998-2292-4023-BB5F-7E1897D1E6C4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X Is So Hot Right Now | Know Your Meme">
            <a:extLst>
              <a:ext uri="{FF2B5EF4-FFF2-40B4-BE49-F238E27FC236}">
                <a16:creationId xmlns:a16="http://schemas.microsoft.com/office/drawing/2014/main" id="{87B04922-7727-4DCE-966E-E9429E1D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22" y="1933575"/>
            <a:ext cx="6039556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615950" y="368300"/>
            <a:ext cx="532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is…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ECE43-1399-4B46-96DF-5DDE32A5714E}"/>
              </a:ext>
            </a:extLst>
          </p:cNvPr>
          <p:cNvSpPr txBox="1"/>
          <p:nvPr/>
        </p:nvSpPr>
        <p:spPr>
          <a:xfrm>
            <a:off x="7505700" y="6197600"/>
            <a:ext cx="509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…especially in research</a:t>
            </a:r>
          </a:p>
        </p:txBody>
      </p:sp>
    </p:spTree>
    <p:extLst>
      <p:ext uri="{BB962C8B-B14F-4D97-AF65-F5344CB8AC3E}">
        <p14:creationId xmlns:p14="http://schemas.microsoft.com/office/powerpoint/2010/main" val="21378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programming language?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49A5-B38B-4955-A9F6-EF8607602074}"/>
              </a:ext>
            </a:extLst>
          </p:cNvPr>
          <p:cNvSpPr txBox="1"/>
          <p:nvPr/>
        </p:nvSpPr>
        <p:spPr>
          <a:xfrm>
            <a:off x="3441700" y="838200"/>
            <a:ext cx="855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structured commands – computer code – that tells a computer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34950" y="4392593"/>
            <a:ext cx="1073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Computers are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not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smart or intelligent.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must be told exactly what to do and how to do it.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Thus, correct programming grammar and spelling are CRUCIAL.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6F30B-7744-45FF-81AE-09D40BC53D65}"/>
              </a:ext>
            </a:extLst>
          </p:cNvPr>
          <p:cNvSpPr txBox="1"/>
          <p:nvPr/>
        </p:nvSpPr>
        <p:spPr>
          <a:xfrm>
            <a:off x="196850" y="2062827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Like a spoken language, there are many programming languages that have different syntax and expressions.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1BE78-9ACB-4677-821C-0502B27B0667}"/>
              </a:ext>
            </a:extLst>
          </p:cNvPr>
          <p:cNvSpPr txBox="1"/>
          <p:nvPr/>
        </p:nvSpPr>
        <p:spPr>
          <a:xfrm>
            <a:off x="2876550" y="3287454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Each language converts commands into machine code (binary computer code) using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compiler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879850" y="5861903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commands that performs a task is called an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algorithm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71884" y="-21689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4CC4C-3589-4C26-96C6-DDF93A4C443E}"/>
              </a:ext>
            </a:extLst>
          </p:cNvPr>
          <p:cNvSpPr txBox="1"/>
          <p:nvPr/>
        </p:nvSpPr>
        <p:spPr>
          <a:xfrm>
            <a:off x="8008581" y="-50227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965AA7-C257-4E23-B420-698A24356288}"/>
              </a:ext>
            </a:extLst>
          </p:cNvPr>
          <p:cNvSpPr txBox="1"/>
          <p:nvPr/>
        </p:nvSpPr>
        <p:spPr>
          <a:xfrm>
            <a:off x="7733855" y="5495221"/>
            <a:ext cx="396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Restaurant meal</a:t>
            </a:r>
          </a:p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(Michelin star or McDonald’s)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7DD82-88C2-439D-B080-0D33F89651CB}"/>
              </a:ext>
            </a:extLst>
          </p:cNvPr>
          <p:cNvSpPr txBox="1"/>
          <p:nvPr/>
        </p:nvSpPr>
        <p:spPr>
          <a:xfrm>
            <a:off x="7556500" y="6265798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Cookery class / Dinner party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6E1F4-58F7-4874-81AE-4AA108EB14CA}"/>
              </a:ext>
            </a:extLst>
          </p:cNvPr>
          <p:cNvCxnSpPr/>
          <p:nvPr/>
        </p:nvCxnSpPr>
        <p:spPr>
          <a:xfrm>
            <a:off x="5880100" y="865148"/>
            <a:ext cx="0" cy="556627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FF6240-76F4-4A9F-B0D2-F69EBEC00C04}"/>
              </a:ext>
            </a:extLst>
          </p:cNvPr>
          <p:cNvGrpSpPr/>
          <p:nvPr/>
        </p:nvGrpSpPr>
        <p:grpSpPr>
          <a:xfrm>
            <a:off x="79018" y="6174853"/>
            <a:ext cx="4017600" cy="612000"/>
            <a:chOff x="79018" y="6174853"/>
            <a:chExt cx="4017600" cy="612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45C434-AE32-4C39-94C9-80806943B8E9}"/>
                </a:ext>
              </a:extLst>
            </p:cNvPr>
            <p:cNvSpPr txBox="1"/>
            <p:nvPr/>
          </p:nvSpPr>
          <p:spPr>
            <a:xfrm>
              <a:off x="79018" y="631255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This class</a:t>
              </a:r>
            </a:p>
          </p:txBody>
        </p:sp>
        <p:pic>
          <p:nvPicPr>
            <p:cNvPr id="32" name="Graphic 31" descr="Classroom with solid fill">
              <a:extLst>
                <a:ext uri="{FF2B5EF4-FFF2-40B4-BE49-F238E27FC236}">
                  <a16:creationId xmlns:a16="http://schemas.microsoft.com/office/drawing/2014/main" id="{64B7BC05-34E1-4AC5-8337-C5E2F9B1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84618" y="6174853"/>
              <a:ext cx="612000" cy="612000"/>
            </a:xfrm>
            <a:prstGeom prst="rect">
              <a:avLst/>
            </a:prstGeom>
          </p:spPr>
        </p:pic>
      </p:grpSp>
      <p:pic>
        <p:nvPicPr>
          <p:cNvPr id="34" name="Graphic 33" descr="Restaurant with solid fill">
            <a:extLst>
              <a:ext uri="{FF2B5EF4-FFF2-40B4-BE49-F238E27FC236}">
                <a16:creationId xmlns:a16="http://schemas.microsoft.com/office/drawing/2014/main" id="{C1077A4D-E6D4-4FBF-A9C9-D1F7D5404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4500" y="6159325"/>
            <a:ext cx="612000" cy="6120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D59F4FF-5845-469B-BABC-BFBDC64C6C89}"/>
              </a:ext>
            </a:extLst>
          </p:cNvPr>
          <p:cNvGrpSpPr/>
          <p:nvPr/>
        </p:nvGrpSpPr>
        <p:grpSpPr>
          <a:xfrm>
            <a:off x="1386647" y="667504"/>
            <a:ext cx="3128924" cy="612000"/>
            <a:chOff x="1388549" y="838107"/>
            <a:chExt cx="3128924" cy="6120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6A408-FC94-4B84-B280-2F16049AC15F}"/>
                </a:ext>
              </a:extLst>
            </p:cNvPr>
            <p:cNvSpPr txBox="1"/>
            <p:nvPr/>
          </p:nvSpPr>
          <p:spPr>
            <a:xfrm>
              <a:off x="1388549" y="930954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Programmer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D48B90-9434-427C-82FA-1DB1265851D3}"/>
                </a:ext>
              </a:extLst>
            </p:cNvPr>
            <p:cNvGrpSpPr/>
            <p:nvPr/>
          </p:nvGrpSpPr>
          <p:grpSpPr>
            <a:xfrm>
              <a:off x="3293502" y="838107"/>
              <a:ext cx="1223971" cy="612000"/>
              <a:chOff x="3181261" y="788527"/>
              <a:chExt cx="1432366" cy="751293"/>
            </a:xfrm>
          </p:grpSpPr>
          <p:pic>
            <p:nvPicPr>
              <p:cNvPr id="40" name="Graphic 39" descr="Programmer female with solid fill">
                <a:extLst>
                  <a:ext uri="{FF2B5EF4-FFF2-40B4-BE49-F238E27FC236}">
                    <a16:creationId xmlns:a16="http://schemas.microsoft.com/office/drawing/2014/main" id="{4AEDEFAC-509E-4D86-B8B3-FB1C9C6AD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93627" y="788527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42" name="Graphic 41" descr="Programmer male with solid fill">
                <a:extLst>
                  <a:ext uri="{FF2B5EF4-FFF2-40B4-BE49-F238E27FC236}">
                    <a16:creationId xmlns:a16="http://schemas.microsoft.com/office/drawing/2014/main" id="{FE15D9AF-CA0F-4516-A5E7-B3BDFB6B2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261" y="81982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DBDDB0-956C-485A-BE91-3B80EF6E2837}"/>
              </a:ext>
            </a:extLst>
          </p:cNvPr>
          <p:cNvGrpSpPr/>
          <p:nvPr/>
        </p:nvGrpSpPr>
        <p:grpSpPr>
          <a:xfrm>
            <a:off x="167918" y="4718241"/>
            <a:ext cx="4336241" cy="720000"/>
            <a:chOff x="167918" y="4643810"/>
            <a:chExt cx="4336241" cy="72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7F51B0-9D4B-45C5-AF54-16C5827CA628}"/>
                </a:ext>
              </a:extLst>
            </p:cNvPr>
            <p:cNvSpPr txBox="1"/>
            <p:nvPr/>
          </p:nvSpPr>
          <p:spPr>
            <a:xfrm>
              <a:off x="167918" y="4798100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Self-written code</a:t>
              </a:r>
            </a:p>
          </p:txBody>
        </p:sp>
        <p:pic>
          <p:nvPicPr>
            <p:cNvPr id="44" name="Graphic 43" descr="Ethernet with solid fill">
              <a:extLst>
                <a:ext uri="{FF2B5EF4-FFF2-40B4-BE49-F238E27FC236}">
                  <a16:creationId xmlns:a16="http://schemas.microsoft.com/office/drawing/2014/main" id="{E53B658A-C2FE-401A-BC01-780D04C0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4159" y="4643810"/>
              <a:ext cx="720000" cy="72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8CDB9-F8D8-45B6-B45B-3CE8BEB524B0}"/>
              </a:ext>
            </a:extLst>
          </p:cNvPr>
          <p:cNvGrpSpPr/>
          <p:nvPr/>
        </p:nvGrpSpPr>
        <p:grpSpPr>
          <a:xfrm>
            <a:off x="8079063" y="749458"/>
            <a:ext cx="2345156" cy="612003"/>
            <a:chOff x="7925255" y="837495"/>
            <a:chExt cx="2345156" cy="6120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3F182-CE88-4146-965C-B3FE6077CC54}"/>
                </a:ext>
              </a:extLst>
            </p:cNvPr>
            <p:cNvSpPr txBox="1"/>
            <p:nvPr/>
          </p:nvSpPr>
          <p:spPr>
            <a:xfrm>
              <a:off x="8812370" y="925736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Chef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2EC73E5-3DB6-4686-943F-806C52E5FC1F}"/>
                </a:ext>
              </a:extLst>
            </p:cNvPr>
            <p:cNvGrpSpPr/>
            <p:nvPr/>
          </p:nvGrpSpPr>
          <p:grpSpPr>
            <a:xfrm>
              <a:off x="7925255" y="837495"/>
              <a:ext cx="1224002" cy="612003"/>
              <a:chOff x="8022835" y="778779"/>
              <a:chExt cx="1440005" cy="737783"/>
            </a:xfrm>
          </p:grpSpPr>
          <p:pic>
            <p:nvPicPr>
              <p:cNvPr id="46" name="Graphic 45" descr="Chef female with solid fill">
                <a:extLst>
                  <a:ext uri="{FF2B5EF4-FFF2-40B4-BE49-F238E27FC236}">
                    <a16:creationId xmlns:a16="http://schemas.microsoft.com/office/drawing/2014/main" id="{FA8EE3DA-446B-4AD3-9BEF-71888B6C5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22835" y="778779"/>
                <a:ext cx="719997" cy="720000"/>
              </a:xfrm>
              <a:prstGeom prst="rect">
                <a:avLst/>
              </a:prstGeom>
            </p:spPr>
          </p:pic>
          <p:pic>
            <p:nvPicPr>
              <p:cNvPr id="48" name="Graphic 47" descr="Chef male with solid fill">
                <a:extLst>
                  <a:ext uri="{FF2B5EF4-FFF2-40B4-BE49-F238E27FC236}">
                    <a16:creationId xmlns:a16="http://schemas.microsoft.com/office/drawing/2014/main" id="{6B88AA8A-AA85-452B-819D-A2CE4622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742839" y="796562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DF9EA1-7905-4CB1-8593-9547AB0D4A39}"/>
              </a:ext>
            </a:extLst>
          </p:cNvPr>
          <p:cNvGrpSpPr/>
          <p:nvPr/>
        </p:nvGrpSpPr>
        <p:grpSpPr>
          <a:xfrm>
            <a:off x="7706115" y="4754411"/>
            <a:ext cx="3803260" cy="612000"/>
            <a:chOff x="7706115" y="4626815"/>
            <a:chExt cx="3803260" cy="612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F7446-C0A9-4945-B560-D47104873727}"/>
                </a:ext>
              </a:extLst>
            </p:cNvPr>
            <p:cNvSpPr txBox="1"/>
            <p:nvPr/>
          </p:nvSpPr>
          <p:spPr>
            <a:xfrm>
              <a:off x="7851775" y="4834874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Home-cooked meal</a:t>
              </a:r>
            </a:p>
          </p:txBody>
        </p:sp>
        <p:pic>
          <p:nvPicPr>
            <p:cNvPr id="50" name="Graphic 49" descr="Cooked turkey with solid fill">
              <a:extLst>
                <a:ext uri="{FF2B5EF4-FFF2-40B4-BE49-F238E27FC236}">
                  <a16:creationId xmlns:a16="http://schemas.microsoft.com/office/drawing/2014/main" id="{8652B8B2-8B6B-4477-8490-6B77D153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06115" y="4626815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5903F4-2AED-4C63-BA9A-200529094AF3}"/>
              </a:ext>
            </a:extLst>
          </p:cNvPr>
          <p:cNvGrpSpPr/>
          <p:nvPr/>
        </p:nvGrpSpPr>
        <p:grpSpPr>
          <a:xfrm>
            <a:off x="1357313" y="2020831"/>
            <a:ext cx="3141366" cy="612000"/>
            <a:chOff x="1357313" y="2212225"/>
            <a:chExt cx="3141366" cy="612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22F559-6458-4C73-8CCF-39344CC6F74B}"/>
                </a:ext>
              </a:extLst>
            </p:cNvPr>
            <p:cNvSpPr txBox="1"/>
            <p:nvPr/>
          </p:nvSpPr>
          <p:spPr>
            <a:xfrm>
              <a:off x="1357313" y="2329041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Algorithms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B0C4C08-F7C1-448C-86E7-8B0CCD38671B}"/>
                </a:ext>
              </a:extLst>
            </p:cNvPr>
            <p:cNvGrpSpPr/>
            <p:nvPr/>
          </p:nvGrpSpPr>
          <p:grpSpPr>
            <a:xfrm>
              <a:off x="3274703" y="2212225"/>
              <a:ext cx="1223976" cy="612000"/>
              <a:chOff x="3249835" y="2136025"/>
              <a:chExt cx="1281240" cy="720000"/>
            </a:xfrm>
          </p:grpSpPr>
          <p:pic>
            <p:nvPicPr>
              <p:cNvPr id="38" name="Graphic 37" descr="Binary with solid fill">
                <a:extLst>
                  <a:ext uri="{FF2B5EF4-FFF2-40B4-BE49-F238E27FC236}">
                    <a16:creationId xmlns:a16="http://schemas.microsoft.com/office/drawing/2014/main" id="{2DFB6385-2371-4ADC-8A78-220A8CFC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928115" y="2194545"/>
                <a:ext cx="602960" cy="602961"/>
              </a:xfrm>
              <a:prstGeom prst="rect">
                <a:avLst/>
              </a:prstGeom>
            </p:spPr>
          </p:pic>
          <p:pic>
            <p:nvPicPr>
              <p:cNvPr id="54" name="Graphic 53" descr="List with solid fill">
                <a:extLst>
                  <a:ext uri="{FF2B5EF4-FFF2-40B4-BE49-F238E27FC236}">
                    <a16:creationId xmlns:a16="http://schemas.microsoft.com/office/drawing/2014/main" id="{69414A14-6B1D-4731-9183-5118C768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249835" y="2136025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701702-0D85-4C3E-9B21-58606BD16AFD}"/>
              </a:ext>
            </a:extLst>
          </p:cNvPr>
          <p:cNvGrpSpPr/>
          <p:nvPr/>
        </p:nvGrpSpPr>
        <p:grpSpPr>
          <a:xfrm>
            <a:off x="8004175" y="1958895"/>
            <a:ext cx="2266236" cy="720000"/>
            <a:chOff x="8004175" y="2118390"/>
            <a:chExt cx="2266236" cy="72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62B1C-07DF-4BAF-AE3C-C051633EA51F}"/>
                </a:ext>
              </a:extLst>
            </p:cNvPr>
            <p:cNvSpPr txBox="1"/>
            <p:nvPr/>
          </p:nvSpPr>
          <p:spPr>
            <a:xfrm>
              <a:off x="8812370" y="2354410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Recipes</a:t>
              </a:r>
            </a:p>
          </p:txBody>
        </p:sp>
        <p:pic>
          <p:nvPicPr>
            <p:cNvPr id="56" name="Graphic 55" descr="Document outline">
              <a:extLst>
                <a:ext uri="{FF2B5EF4-FFF2-40B4-BE49-F238E27FC236}">
                  <a16:creationId xmlns:a16="http://schemas.microsoft.com/office/drawing/2014/main" id="{5750A031-5CE8-456C-B446-11C7CB0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4175" y="2118390"/>
              <a:ext cx="720000" cy="72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6E16C0-3808-4B80-B375-BC0F2B7E88D5}"/>
              </a:ext>
            </a:extLst>
          </p:cNvPr>
          <p:cNvGrpSpPr/>
          <p:nvPr/>
        </p:nvGrpSpPr>
        <p:grpSpPr>
          <a:xfrm>
            <a:off x="6096000" y="1414391"/>
            <a:ext cx="5820895" cy="576000"/>
            <a:chOff x="6098570" y="1523194"/>
            <a:chExt cx="5820895" cy="576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CFA95-D71D-424A-B1D5-4036E232F9C1}"/>
                </a:ext>
              </a:extLst>
            </p:cNvPr>
            <p:cNvSpPr txBox="1"/>
            <p:nvPr/>
          </p:nvSpPr>
          <p:spPr>
            <a:xfrm>
              <a:off x="7163315" y="1609937"/>
              <a:ext cx="47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Cuisine (Italian, Mexican, etc.)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344C0A-6725-4555-81E9-65607C1C2606}"/>
                </a:ext>
              </a:extLst>
            </p:cNvPr>
            <p:cNvGrpSpPr/>
            <p:nvPr/>
          </p:nvGrpSpPr>
          <p:grpSpPr>
            <a:xfrm>
              <a:off x="6098570" y="1523194"/>
              <a:ext cx="1188000" cy="576000"/>
              <a:chOff x="6098570" y="1446994"/>
              <a:chExt cx="1398664" cy="727756"/>
            </a:xfrm>
          </p:grpSpPr>
          <p:pic>
            <p:nvPicPr>
              <p:cNvPr id="58" name="Graphic 57" descr="Taco with solid fill">
                <a:extLst>
                  <a:ext uri="{FF2B5EF4-FFF2-40B4-BE49-F238E27FC236}">
                    <a16:creationId xmlns:a16="http://schemas.microsoft.com/office/drawing/2014/main" id="{3F7FA205-213F-4826-A978-E776FBF6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098570" y="144699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hole pizza with solid fill">
                <a:extLst>
                  <a:ext uri="{FF2B5EF4-FFF2-40B4-BE49-F238E27FC236}">
                    <a16:creationId xmlns:a16="http://schemas.microsoft.com/office/drawing/2014/main" id="{5BA51B9F-3A81-49FF-97B7-0EF8D9B4F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777234" y="145475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808109-A6D2-4C30-9873-C6728A27F00C}"/>
              </a:ext>
            </a:extLst>
          </p:cNvPr>
          <p:cNvGrpSpPr/>
          <p:nvPr/>
        </p:nvGrpSpPr>
        <p:grpSpPr>
          <a:xfrm>
            <a:off x="58738" y="1302915"/>
            <a:ext cx="5616712" cy="612000"/>
            <a:chOff x="58738" y="1441144"/>
            <a:chExt cx="5616712" cy="612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EE49A5-B38B-4955-A9F6-EF8607602074}"/>
                </a:ext>
              </a:extLst>
            </p:cNvPr>
            <p:cNvSpPr txBox="1"/>
            <p:nvPr/>
          </p:nvSpPr>
          <p:spPr>
            <a:xfrm>
              <a:off x="58738" y="1616390"/>
              <a:ext cx="447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Language (Python, Java, etc.)</a:t>
              </a:r>
            </a:p>
          </p:txBody>
        </p:sp>
        <p:pic>
          <p:nvPicPr>
            <p:cNvPr id="62" name="Graphic 61" descr="Snake outline">
              <a:extLst>
                <a:ext uri="{FF2B5EF4-FFF2-40B4-BE49-F238E27FC236}">
                  <a16:creationId xmlns:a16="http://schemas.microsoft.com/office/drawing/2014/main" id="{2730E1B2-BE6B-4614-8967-478843150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63450" y="1441144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543B7D-7753-4E26-9A7E-6CFDBB8BE7AA}"/>
              </a:ext>
            </a:extLst>
          </p:cNvPr>
          <p:cNvGrpSpPr/>
          <p:nvPr/>
        </p:nvGrpSpPr>
        <p:grpSpPr>
          <a:xfrm>
            <a:off x="79018" y="3347547"/>
            <a:ext cx="3657600" cy="612000"/>
            <a:chOff x="79018" y="5474055"/>
            <a:chExt cx="3657600" cy="612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77404-462E-4A56-9534-12E2F18F3CFB}"/>
                </a:ext>
              </a:extLst>
            </p:cNvPr>
            <p:cNvSpPr txBox="1"/>
            <p:nvPr/>
          </p:nvSpPr>
          <p:spPr>
            <a:xfrm>
              <a:off x="79018" y="5555329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Packages</a:t>
              </a:r>
            </a:p>
          </p:txBody>
        </p:sp>
        <p:pic>
          <p:nvPicPr>
            <p:cNvPr id="73" name="Graphic 72" descr="Box with solid fill">
              <a:extLst>
                <a:ext uri="{FF2B5EF4-FFF2-40B4-BE49-F238E27FC236}">
                  <a16:creationId xmlns:a16="http://schemas.microsoft.com/office/drawing/2014/main" id="{D02C8823-A22E-4EE0-BD89-7D0FFDF7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923499" y="5474055"/>
              <a:ext cx="612000" cy="6120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2DC80B-72BA-47A3-A34B-769592039F02}"/>
              </a:ext>
            </a:extLst>
          </p:cNvPr>
          <p:cNvGrpSpPr/>
          <p:nvPr/>
        </p:nvGrpSpPr>
        <p:grpSpPr>
          <a:xfrm>
            <a:off x="7757040" y="4149600"/>
            <a:ext cx="3657600" cy="612000"/>
            <a:chOff x="7757040" y="3841253"/>
            <a:chExt cx="3657600" cy="612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66B8B-200E-412F-A485-F45C35720E19}"/>
                </a:ext>
              </a:extLst>
            </p:cNvPr>
            <p:cNvSpPr txBox="1"/>
            <p:nvPr/>
          </p:nvSpPr>
          <p:spPr>
            <a:xfrm>
              <a:off x="7757040" y="399460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Cooking time</a:t>
              </a:r>
            </a:p>
          </p:txBody>
        </p:sp>
        <p:pic>
          <p:nvPicPr>
            <p:cNvPr id="75" name="Graphic 74" descr="Stopwatch with solid fill">
              <a:extLst>
                <a:ext uri="{FF2B5EF4-FFF2-40B4-BE49-F238E27FC236}">
                  <a16:creationId xmlns:a16="http://schemas.microsoft.com/office/drawing/2014/main" id="{0AD6426B-6A5B-4700-AED5-D3B1B961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981117" y="3841253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20AEA1-271A-4299-AA6E-589F330DB195}"/>
              </a:ext>
            </a:extLst>
          </p:cNvPr>
          <p:cNvGrpSpPr/>
          <p:nvPr/>
        </p:nvGrpSpPr>
        <p:grpSpPr>
          <a:xfrm>
            <a:off x="167918" y="4055798"/>
            <a:ext cx="3979581" cy="612000"/>
            <a:chOff x="167918" y="3843140"/>
            <a:chExt cx="3979581" cy="612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96AACA-A4B1-4BFF-84F5-DA807018BBE6}"/>
                </a:ext>
              </a:extLst>
            </p:cNvPr>
            <p:cNvSpPr txBox="1"/>
            <p:nvPr/>
          </p:nvSpPr>
          <p:spPr>
            <a:xfrm>
              <a:off x="167918" y="396258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Compilation time</a:t>
              </a:r>
            </a:p>
          </p:txBody>
        </p:sp>
        <p:pic>
          <p:nvPicPr>
            <p:cNvPr id="77" name="Graphic 76" descr="Hourglass Finished outline">
              <a:extLst>
                <a:ext uri="{FF2B5EF4-FFF2-40B4-BE49-F238E27FC236}">
                  <a16:creationId xmlns:a16="http://schemas.microsoft.com/office/drawing/2014/main" id="{29D19497-340F-4926-B3C6-D5264C37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535499" y="3843140"/>
              <a:ext cx="612000" cy="612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D5AFE9-52F2-454E-B46B-D3FB71AB2961}"/>
              </a:ext>
            </a:extLst>
          </p:cNvPr>
          <p:cNvGrpSpPr/>
          <p:nvPr/>
        </p:nvGrpSpPr>
        <p:grpSpPr>
          <a:xfrm>
            <a:off x="257534" y="2760988"/>
            <a:ext cx="4291129" cy="612000"/>
            <a:chOff x="257534" y="3058712"/>
            <a:chExt cx="4291129" cy="612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08598-135C-4A3B-94B0-453FFB93FD9A}"/>
                </a:ext>
              </a:extLst>
            </p:cNvPr>
            <p:cNvSpPr txBox="1"/>
            <p:nvPr/>
          </p:nvSpPr>
          <p:spPr>
            <a:xfrm>
              <a:off x="257534" y="313084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Functions and methods</a:t>
              </a:r>
            </a:p>
          </p:txBody>
        </p:sp>
        <p:pic>
          <p:nvPicPr>
            <p:cNvPr id="79" name="Graphic 78" descr="Abacus with solid fill">
              <a:extLst>
                <a:ext uri="{FF2B5EF4-FFF2-40B4-BE49-F238E27FC236}">
                  <a16:creationId xmlns:a16="http://schemas.microsoft.com/office/drawing/2014/main" id="{E57D8D40-217B-40CF-A583-9784E644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936663" y="3058712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9B4439-969E-4FDE-9E66-4622AA768F33}"/>
              </a:ext>
            </a:extLst>
          </p:cNvPr>
          <p:cNvGrpSpPr/>
          <p:nvPr/>
        </p:nvGrpSpPr>
        <p:grpSpPr>
          <a:xfrm>
            <a:off x="6505178" y="5380149"/>
            <a:ext cx="1215688" cy="684884"/>
            <a:chOff x="6664673" y="5380149"/>
            <a:chExt cx="1215688" cy="684884"/>
          </a:xfrm>
        </p:grpSpPr>
        <p:pic>
          <p:nvPicPr>
            <p:cNvPr id="4" name="Graphic 3" descr="Restaurant with solid fill">
              <a:extLst>
                <a:ext uri="{FF2B5EF4-FFF2-40B4-BE49-F238E27FC236}">
                  <a16:creationId xmlns:a16="http://schemas.microsoft.com/office/drawing/2014/main" id="{8D70EB02-27F7-42DB-BF48-5B6F6A15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664673" y="5380149"/>
              <a:ext cx="612000" cy="612000"/>
            </a:xfrm>
            <a:prstGeom prst="rect">
              <a:avLst/>
            </a:prstGeom>
          </p:spPr>
        </p:pic>
        <p:pic>
          <p:nvPicPr>
            <p:cNvPr id="8" name="Graphic 7" descr="Covered plate with solid fill">
              <a:extLst>
                <a:ext uri="{FF2B5EF4-FFF2-40B4-BE49-F238E27FC236}">
                  <a16:creationId xmlns:a16="http://schemas.microsoft.com/office/drawing/2014/main" id="{BBF4BC6C-5798-4D4C-9C7C-AF5E0A2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268361" y="5453033"/>
              <a:ext cx="612000" cy="612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1CC2A2-BA38-4C58-B14F-7808A08F46B2}"/>
              </a:ext>
            </a:extLst>
          </p:cNvPr>
          <p:cNvGrpSpPr/>
          <p:nvPr/>
        </p:nvGrpSpPr>
        <p:grpSpPr>
          <a:xfrm>
            <a:off x="6354609" y="2805359"/>
            <a:ext cx="5651186" cy="626618"/>
            <a:chOff x="6354609" y="3071182"/>
            <a:chExt cx="5651186" cy="6266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4D62F-D2DA-43E1-8C1A-CCE2D5A7E4D7}"/>
                </a:ext>
              </a:extLst>
            </p:cNvPr>
            <p:cNvSpPr txBox="1"/>
            <p:nvPr/>
          </p:nvSpPr>
          <p:spPr>
            <a:xfrm>
              <a:off x="7160745" y="3201005"/>
              <a:ext cx="484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Ingredients </a:t>
              </a:r>
            </a:p>
          </p:txBody>
        </p:sp>
        <p:pic>
          <p:nvPicPr>
            <p:cNvPr id="31" name="Graphic 30" descr="Strawberry outline">
              <a:extLst>
                <a:ext uri="{FF2B5EF4-FFF2-40B4-BE49-F238E27FC236}">
                  <a16:creationId xmlns:a16="http://schemas.microsoft.com/office/drawing/2014/main" id="{D0333397-0DA3-4B9E-AF30-95CCE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924249" y="3088844"/>
              <a:ext cx="576000" cy="576000"/>
            </a:xfrm>
            <a:prstGeom prst="rect">
              <a:avLst/>
            </a:prstGeom>
          </p:spPr>
        </p:pic>
        <p:pic>
          <p:nvPicPr>
            <p:cNvPr id="35" name="Graphic 34" descr="Baguette outline">
              <a:extLst>
                <a:ext uri="{FF2B5EF4-FFF2-40B4-BE49-F238E27FC236}">
                  <a16:creationId xmlns:a16="http://schemas.microsoft.com/office/drawing/2014/main" id="{8725D6F1-54D7-49B2-9ADF-F80C4998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354609" y="3121800"/>
              <a:ext cx="576000" cy="576000"/>
            </a:xfrm>
            <a:prstGeom prst="rect">
              <a:avLst/>
            </a:prstGeom>
          </p:spPr>
        </p:pic>
        <p:pic>
          <p:nvPicPr>
            <p:cNvPr id="43" name="Graphic 42" descr="Chili Pepper outline">
              <a:extLst>
                <a:ext uri="{FF2B5EF4-FFF2-40B4-BE49-F238E27FC236}">
                  <a16:creationId xmlns:a16="http://schemas.microsoft.com/office/drawing/2014/main" id="{3B907728-8C82-4D8D-B188-CC007ED1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463315" y="3071182"/>
              <a:ext cx="576000" cy="5760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D37C068-4972-4B48-A450-3B1EDCC88ED7}"/>
              </a:ext>
            </a:extLst>
          </p:cNvPr>
          <p:cNvSpPr txBox="1"/>
          <p:nvPr/>
        </p:nvSpPr>
        <p:spPr>
          <a:xfrm>
            <a:off x="7071845" y="3644073"/>
            <a:ext cx="48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Utensils</a:t>
            </a:r>
          </a:p>
        </p:txBody>
      </p:sp>
      <p:pic>
        <p:nvPicPr>
          <p:cNvPr id="88" name="Graphic 87" descr="Whisk with solid fill">
            <a:extLst>
              <a:ext uri="{FF2B5EF4-FFF2-40B4-BE49-F238E27FC236}">
                <a16:creationId xmlns:a16="http://schemas.microsoft.com/office/drawing/2014/main" id="{E622E52B-EF8D-4C21-BB1D-6E50237D84A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93952" y="3572846"/>
            <a:ext cx="570223" cy="597381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86AF7F-645E-436D-B2A1-9A8BB01AE7C6}"/>
              </a:ext>
            </a:extLst>
          </p:cNvPr>
          <p:cNvGrpSpPr/>
          <p:nvPr/>
        </p:nvGrpSpPr>
        <p:grpSpPr>
          <a:xfrm>
            <a:off x="140621" y="5412773"/>
            <a:ext cx="3695198" cy="612000"/>
            <a:chOff x="140621" y="5412773"/>
            <a:chExt cx="3695198" cy="6120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0AB5C0D-5E23-4C23-9693-114E9717627D}"/>
                </a:ext>
              </a:extLst>
            </p:cNvPr>
            <p:cNvSpPr txBox="1"/>
            <p:nvPr/>
          </p:nvSpPr>
          <p:spPr>
            <a:xfrm>
              <a:off x="140621" y="5593615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Borrowed code</a:t>
              </a:r>
            </a:p>
          </p:txBody>
        </p:sp>
        <p:pic>
          <p:nvPicPr>
            <p:cNvPr id="90" name="Graphic 89" descr="Share with solid fill">
              <a:extLst>
                <a:ext uri="{FF2B5EF4-FFF2-40B4-BE49-F238E27FC236}">
                  <a16:creationId xmlns:a16="http://schemas.microsoft.com/office/drawing/2014/main" id="{DD52E455-959D-4E91-9FA2-47219D1FD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223819" y="5412773"/>
              <a:ext cx="612000" cy="612000"/>
            </a:xfrm>
            <a:prstGeom prst="rect">
              <a:avLst/>
            </a:prstGeom>
          </p:spPr>
        </p:pic>
      </p:grpSp>
      <p:pic>
        <p:nvPicPr>
          <p:cNvPr id="93" name="Graphic 92" descr="Fork and knife outline">
            <a:extLst>
              <a:ext uri="{FF2B5EF4-FFF2-40B4-BE49-F238E27FC236}">
                <a16:creationId xmlns:a16="http://schemas.microsoft.com/office/drawing/2014/main" id="{C0F40E3B-A356-4990-8409-7177CED6D7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58632" y="3587690"/>
            <a:ext cx="612000" cy="612000"/>
          </a:xfrm>
          <a:prstGeom prst="rect">
            <a:avLst/>
          </a:prstGeom>
        </p:spPr>
      </p:pic>
      <p:pic>
        <p:nvPicPr>
          <p:cNvPr id="95" name="Graphic 94" descr="Blender outline">
            <a:extLst>
              <a:ext uri="{FF2B5EF4-FFF2-40B4-BE49-F238E27FC236}">
                <a16:creationId xmlns:a16="http://schemas.microsoft.com/office/drawing/2014/main" id="{BB02DC6C-8942-461F-90BE-BEDCA792307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91156" y="355727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760842" y="345262"/>
            <a:ext cx="639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06A6A8-77FB-4674-AE5E-4032BFECA1A3}"/>
              </a:ext>
            </a:extLst>
          </p:cNvPr>
          <p:cNvGrpSpPr/>
          <p:nvPr/>
        </p:nvGrpSpPr>
        <p:grpSpPr>
          <a:xfrm>
            <a:off x="2232025" y="1460500"/>
            <a:ext cx="7448550" cy="4191000"/>
            <a:chOff x="2371725" y="1333500"/>
            <a:chExt cx="7448550" cy="4191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DA12B7-9B77-41B3-8EEC-66EAD9BF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725" y="1333500"/>
              <a:ext cx="7448550" cy="4191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E6AC12-181F-4D3B-B517-915E78C63896}"/>
                </a:ext>
              </a:extLst>
            </p:cNvPr>
            <p:cNvSpPr/>
            <p:nvPr/>
          </p:nvSpPr>
          <p:spPr>
            <a:xfrm>
              <a:off x="3276600" y="15875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51" name="Picture 50" descr="Logo&#10;&#10;Description automatically generated">
              <a:extLst>
                <a:ext uri="{FF2B5EF4-FFF2-40B4-BE49-F238E27FC236}">
                  <a16:creationId xmlns:a16="http://schemas.microsoft.com/office/drawing/2014/main" id="{274E8709-81EB-4325-BF3A-00A9FC08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00" y="2160677"/>
              <a:ext cx="1271320" cy="8475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A19E4B-2BC3-4145-A347-9739C0BE94BE}"/>
                </a:ext>
              </a:extLst>
            </p:cNvPr>
            <p:cNvSpPr/>
            <p:nvPr/>
          </p:nvSpPr>
          <p:spPr>
            <a:xfrm>
              <a:off x="7772400" y="14986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0F46F6-3972-4C1C-A198-E7F22586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9487" y="1662113"/>
              <a:ext cx="751279" cy="6746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A5CFE3-2012-426F-B47A-D9849974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4327" y="1914823"/>
              <a:ext cx="850857" cy="8475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CC2366-9253-468E-B0BA-2F281CC8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3397"/>
            <a:stretch/>
          </p:blipFill>
          <p:spPr>
            <a:xfrm>
              <a:off x="8076060" y="2419350"/>
              <a:ext cx="751278" cy="72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9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BFE190-9935-4B48-861E-76A93861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" y="1993512"/>
            <a:ext cx="10866290" cy="32403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003800" y="5733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julialang.org</a:t>
            </a:r>
          </a:p>
        </p:txBody>
      </p:sp>
    </p:spTree>
    <p:extLst>
      <p:ext uri="{BB962C8B-B14F-4D97-AF65-F5344CB8AC3E}">
        <p14:creationId xmlns:p14="http://schemas.microsoft.com/office/powerpoint/2010/main" val="40394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55451" y="1974447"/>
            <a:ext cx="110810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Traditionally, mathematical programming languages could be dichotomously classified as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productive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or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performant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. Productive languages are easier (faster) to write and manipulate, but run slowly. By contrast, performant languages were fast, but laborious and tedious to write.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It seemed that languages could either be performant or productive, but not both… </a:t>
            </a:r>
          </a:p>
          <a:p>
            <a:pPr algn="r"/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… until Julia came along.</a:t>
            </a: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 is designed to be performant, productive </a:t>
            </a:r>
            <a:r>
              <a:rPr lang="en-IE" b="1" i="1" dirty="0">
                <a:solidFill>
                  <a:srgbClr val="FFFF00"/>
                </a:solidFill>
                <a:latin typeface="Consolas" panose="020B0609020204030204" pitchFamily="49" charset="0"/>
              </a:rPr>
              <a:t>and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general, i.e. it is easy to write, fast to run, and can be used to do a wide array of jobs from machine learning and statistics, to web/game development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89211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73442" y="191036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A500-5470-47CD-875D-F364680A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98" y="931040"/>
            <a:ext cx="8621060" cy="57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232311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Pro’s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98FEB-AFF7-42D4-A38F-BA10CD908B50}"/>
              </a:ext>
            </a:extLst>
          </p:cNvPr>
          <p:cNvSpPr txBox="1"/>
          <p:nvPr/>
        </p:nvSpPr>
        <p:spPr>
          <a:xfrm>
            <a:off x="512942" y="1828800"/>
            <a:ext cx="5303658" cy="4445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Fast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Friendly and active user 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Advanced packages </a:t>
            </a:r>
            <a:b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(especially for mathematics)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Combines best of MatLab and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Open-source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Cool formatting extras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Centralised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F5EAD-6872-4CA1-8DFC-51C099A1D7D3}"/>
              </a:ext>
            </a:extLst>
          </p:cNvPr>
          <p:cNvSpPr txBox="1"/>
          <p:nvPr/>
        </p:nvSpPr>
        <p:spPr>
          <a:xfrm>
            <a:off x="6865413" y="1917795"/>
            <a:ext cx="5303658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Unclear error messages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Still young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some packages not yet available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limited online solutions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Not fully documented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55D9D3-82D5-4620-836E-55D25CDB9D95}"/>
              </a:ext>
            </a:extLst>
          </p:cNvPr>
          <p:cNvGrpSpPr/>
          <p:nvPr/>
        </p:nvGrpSpPr>
        <p:grpSpPr>
          <a:xfrm>
            <a:off x="2844800" y="1003300"/>
            <a:ext cx="6695371" cy="914400"/>
            <a:chOff x="2844800" y="1092200"/>
            <a:chExt cx="6695371" cy="914400"/>
          </a:xfrm>
        </p:grpSpPr>
        <p:pic>
          <p:nvPicPr>
            <p:cNvPr id="5" name="Graphic 4" descr="Smiling with hearts face outline with solid fill">
              <a:extLst>
                <a:ext uri="{FF2B5EF4-FFF2-40B4-BE49-F238E27FC236}">
                  <a16:creationId xmlns:a16="http://schemas.microsoft.com/office/drawing/2014/main" id="{4A54C7F8-D746-42DC-BDE0-404199C8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4800" y="109220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oudly crying face outline outline">
              <a:extLst>
                <a:ext uri="{FF2B5EF4-FFF2-40B4-BE49-F238E27FC236}">
                  <a16:creationId xmlns:a16="http://schemas.microsoft.com/office/drawing/2014/main" id="{3D4725AD-FA36-4A61-A472-CC37E9AA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5771" y="10922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31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REPL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67FF5-F997-472C-A4C4-C22D41D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4" y="423862"/>
            <a:ext cx="7991475" cy="3114675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D5C57-181B-4E74-AB40-F9B3F89DED51}"/>
              </a:ext>
            </a:extLst>
          </p:cNvPr>
          <p:cNvSpPr txBox="1"/>
          <p:nvPr/>
        </p:nvSpPr>
        <p:spPr>
          <a:xfrm>
            <a:off x="467429" y="4004918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REPL is the interface where your code is executed.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45EAE-0FB3-49C8-9E92-5E5C4F1EAD66}"/>
              </a:ext>
            </a:extLst>
          </p:cNvPr>
          <p:cNvSpPr txBox="1"/>
          <p:nvPr/>
        </p:nvSpPr>
        <p:spPr>
          <a:xfrm>
            <a:off x="2608262" y="4737832"/>
            <a:ext cx="72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 has 3 important modes: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Julian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Help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Package (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Pkg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) mode</a:t>
            </a:r>
          </a:p>
        </p:txBody>
      </p:sp>
    </p:spTree>
    <p:extLst>
      <p:ext uri="{BB962C8B-B14F-4D97-AF65-F5344CB8AC3E}">
        <p14:creationId xmlns:p14="http://schemas.microsoft.com/office/powerpoint/2010/main" val="417764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Julian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2131CB-FA98-4394-BAF4-6C5AB886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83111"/>
            <a:ext cx="5715000" cy="6057900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9494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Aim of this course</a:t>
            </a:r>
          </a:p>
        </p:txBody>
      </p:sp>
      <p:pic>
        <p:nvPicPr>
          <p:cNvPr id="1026" name="Picture 2" descr="large">
            <a:extLst>
              <a:ext uri="{FF2B5EF4-FFF2-40B4-BE49-F238E27FC236}">
                <a16:creationId xmlns:a16="http://schemas.microsoft.com/office/drawing/2014/main" id="{9C0459DB-3F13-4B7E-A823-2E0BA5F14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39" y="2242064"/>
            <a:ext cx="3586020" cy="268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E9939E-32D6-4F82-9E8B-E838F405CE87}"/>
              </a:ext>
            </a:extLst>
          </p:cNvPr>
          <p:cNvGrpSpPr/>
          <p:nvPr/>
        </p:nvGrpSpPr>
        <p:grpSpPr>
          <a:xfrm>
            <a:off x="214314" y="1498600"/>
            <a:ext cx="3622510" cy="3422178"/>
            <a:chOff x="214314" y="1498600"/>
            <a:chExt cx="3622510" cy="3422178"/>
          </a:xfrm>
        </p:grpSpPr>
        <p:pic>
          <p:nvPicPr>
            <p:cNvPr id="1028" name="Picture 4" descr="I have no idea What I&amp;#39;m doing - Computer dog - quickmeme">
              <a:extLst>
                <a:ext uri="{FF2B5EF4-FFF2-40B4-BE49-F238E27FC236}">
                  <a16:creationId xmlns:a16="http://schemas.microsoft.com/office/drawing/2014/main" id="{577EC97E-6A7E-4C5E-9412-026F5A31D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4" y="2242064"/>
              <a:ext cx="362251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D11E1-19D8-4479-A310-2C154FA0C5EB}"/>
                </a:ext>
              </a:extLst>
            </p:cNvPr>
            <p:cNvSpPr txBox="1"/>
            <p:nvPr/>
          </p:nvSpPr>
          <p:spPr>
            <a:xfrm>
              <a:off x="800100" y="1498600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Now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57E5AE-4744-4782-9F47-6D014C04F40F}"/>
              </a:ext>
            </a:extLst>
          </p:cNvPr>
          <p:cNvSpPr txBox="1"/>
          <p:nvPr/>
        </p:nvSpPr>
        <p:spPr>
          <a:xfrm>
            <a:off x="4953000" y="1476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solidFill>
                  <a:srgbClr val="00FF00"/>
                </a:solidFill>
              </a:rPr>
              <a:t>6 Weeks From Now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C4D49D-BC0D-46ED-8D91-FC96C632AA2C}"/>
              </a:ext>
            </a:extLst>
          </p:cNvPr>
          <p:cNvGrpSpPr/>
          <p:nvPr/>
        </p:nvGrpSpPr>
        <p:grpSpPr>
          <a:xfrm>
            <a:off x="8343900" y="1476345"/>
            <a:ext cx="3586020" cy="3444433"/>
            <a:chOff x="8343900" y="1476345"/>
            <a:chExt cx="3586020" cy="3444433"/>
          </a:xfrm>
        </p:grpSpPr>
        <p:pic>
          <p:nvPicPr>
            <p:cNvPr id="1032" name="Picture 8" descr="South Park Gamer GIFs | Tenor">
              <a:extLst>
                <a:ext uri="{FF2B5EF4-FFF2-40B4-BE49-F238E27FC236}">
                  <a16:creationId xmlns:a16="http://schemas.microsoft.com/office/drawing/2014/main" id="{11605D92-9A7C-4557-862A-17885CD3F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2242064"/>
              <a:ext cx="358602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CF6D42-024C-452E-9DAE-5E7DE9D3248C}"/>
                </a:ext>
              </a:extLst>
            </p:cNvPr>
            <p:cNvSpPr txBox="1"/>
            <p:nvPr/>
          </p:nvSpPr>
          <p:spPr>
            <a:xfrm>
              <a:off x="8801100" y="1476345"/>
              <a:ext cx="302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6 – 18 Months From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Help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773202" y="1894642"/>
            <a:ext cx="258436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Hit enter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0EA60-47DA-4969-982D-02EB0434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312620"/>
            <a:ext cx="7485040" cy="5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Packages?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4965700" y="726243"/>
            <a:ext cx="7327900" cy="16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are like toolboxes: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collection of functions and other tools that perform specific jobs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13469-4341-481A-ACDA-8082FABB16A7}"/>
              </a:ext>
            </a:extLst>
          </p:cNvPr>
          <p:cNvSpPr txBox="1"/>
          <p:nvPr/>
        </p:nvSpPr>
        <p:spPr>
          <a:xfrm>
            <a:off x="165100" y="2858491"/>
            <a:ext cx="732790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Packages have a theme, such as statistics, machine learning, or plotting.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548B1-6CA3-4180-BD71-847EFF26C204}"/>
              </a:ext>
            </a:extLst>
          </p:cNvPr>
          <p:cNvSpPr txBox="1"/>
          <p:nvPr/>
        </p:nvSpPr>
        <p:spPr>
          <a:xfrm>
            <a:off x="3458810" y="4436741"/>
            <a:ext cx="832679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are at the heart of Julia and everything you will programme.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They speed up your projects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7ED40-4DAE-4B82-B192-F0185022EA8D}"/>
              </a:ext>
            </a:extLst>
          </p:cNvPr>
          <p:cNvSpPr txBox="1"/>
          <p:nvPr/>
        </p:nvSpPr>
        <p:spPr>
          <a:xfrm>
            <a:off x="165100" y="6089469"/>
            <a:ext cx="9258300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 must be installed in order to use them.</a:t>
            </a:r>
          </a:p>
        </p:txBody>
      </p:sp>
      <p:pic>
        <p:nvPicPr>
          <p:cNvPr id="4" name="Graphic 3" descr="Delivery outline">
            <a:extLst>
              <a:ext uri="{FF2B5EF4-FFF2-40B4-BE49-F238E27FC236}">
                <a16:creationId xmlns:a16="http://schemas.microsoft.com/office/drawing/2014/main" id="{EF229E2B-E40F-4B12-9967-1A6874C64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420" y="4511219"/>
            <a:ext cx="1290990" cy="1290990"/>
          </a:xfrm>
          <a:prstGeom prst="rect">
            <a:avLst/>
          </a:prstGeom>
        </p:spPr>
      </p:pic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C1DF8A29-B0D9-40CF-B33B-82BE05FAE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481" y="1164272"/>
            <a:ext cx="914400" cy="914400"/>
          </a:xfrm>
          <a:prstGeom prst="rect">
            <a:avLst/>
          </a:prstGeom>
        </p:spPr>
      </p:pic>
      <p:pic>
        <p:nvPicPr>
          <p:cNvPr id="16" name="Graphic 15" descr="Dental Tools outline">
            <a:extLst>
              <a:ext uri="{FF2B5EF4-FFF2-40B4-BE49-F238E27FC236}">
                <a16:creationId xmlns:a16="http://schemas.microsoft.com/office/drawing/2014/main" id="{759A648C-EF65-4DBB-910C-53EB2E9F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21" y="1116551"/>
            <a:ext cx="914400" cy="914400"/>
          </a:xfrm>
          <a:prstGeom prst="rect">
            <a:avLst/>
          </a:prstGeom>
        </p:spPr>
      </p:pic>
      <p:pic>
        <p:nvPicPr>
          <p:cNvPr id="18" name="Graphic 17" descr="Download with solid fill">
            <a:extLst>
              <a:ext uri="{FF2B5EF4-FFF2-40B4-BE49-F238E27FC236}">
                <a16:creationId xmlns:a16="http://schemas.microsoft.com/office/drawing/2014/main" id="{2E311C6E-A392-435A-B17F-2874F2759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210" y="5802209"/>
            <a:ext cx="914400" cy="914400"/>
          </a:xfrm>
          <a:prstGeom prst="rect">
            <a:avLst/>
          </a:prstGeom>
        </p:spPr>
      </p:pic>
      <p:pic>
        <p:nvPicPr>
          <p:cNvPr id="20" name="Graphic 19" descr="Mining tools outline">
            <a:extLst>
              <a:ext uri="{FF2B5EF4-FFF2-40B4-BE49-F238E27FC236}">
                <a16:creationId xmlns:a16="http://schemas.microsoft.com/office/drawing/2014/main" id="{A4B616CA-9195-4881-8D32-AB9627273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43441" y="1164853"/>
            <a:ext cx="914400" cy="914400"/>
          </a:xfrm>
          <a:prstGeom prst="rect">
            <a:avLst/>
          </a:prstGeom>
        </p:spPr>
      </p:pic>
      <p:pic>
        <p:nvPicPr>
          <p:cNvPr id="22" name="Graphic 21" descr="Building Brick Wall outline">
            <a:extLst>
              <a:ext uri="{FF2B5EF4-FFF2-40B4-BE49-F238E27FC236}">
                <a16:creationId xmlns:a16="http://schemas.microsoft.com/office/drawing/2014/main" id="{3EBDF481-DE94-4026-B793-78063359E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96300" y="5762089"/>
            <a:ext cx="914400" cy="914400"/>
          </a:xfrm>
          <a:prstGeom prst="rect">
            <a:avLst/>
          </a:prstGeom>
        </p:spPr>
      </p:pic>
      <p:pic>
        <p:nvPicPr>
          <p:cNvPr id="24" name="Graphic 23" descr="Atom outline">
            <a:extLst>
              <a:ext uri="{FF2B5EF4-FFF2-40B4-BE49-F238E27FC236}">
                <a16:creationId xmlns:a16="http://schemas.microsoft.com/office/drawing/2014/main" id="{A6B85A56-45ED-4F33-9152-4A95790B28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93000" y="2770874"/>
            <a:ext cx="914400" cy="914400"/>
          </a:xfrm>
          <a:prstGeom prst="rect">
            <a:avLst/>
          </a:prstGeom>
        </p:spPr>
      </p:pic>
      <p:pic>
        <p:nvPicPr>
          <p:cNvPr id="26" name="Graphic 25" descr="DNA outline">
            <a:extLst>
              <a:ext uri="{FF2B5EF4-FFF2-40B4-BE49-F238E27FC236}">
                <a16:creationId xmlns:a16="http://schemas.microsoft.com/office/drawing/2014/main" id="{0D0942EA-BD60-430C-81AF-48EC8AB07A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66150" y="2858491"/>
            <a:ext cx="914400" cy="914400"/>
          </a:xfrm>
          <a:prstGeom prst="rect">
            <a:avLst/>
          </a:prstGeom>
        </p:spPr>
      </p:pic>
      <p:pic>
        <p:nvPicPr>
          <p:cNvPr id="28" name="Graphic 27" descr="Microscope outline">
            <a:extLst>
              <a:ext uri="{FF2B5EF4-FFF2-40B4-BE49-F238E27FC236}">
                <a16:creationId xmlns:a16="http://schemas.microsoft.com/office/drawing/2014/main" id="{CE79B0BC-C599-42BA-9AC3-BEACC37D45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71200" y="2781434"/>
            <a:ext cx="914400" cy="914400"/>
          </a:xfrm>
          <a:prstGeom prst="rect">
            <a:avLst/>
          </a:prstGeom>
        </p:spPr>
      </p:pic>
      <p:pic>
        <p:nvPicPr>
          <p:cNvPr id="30" name="Graphic 29" descr="Server outline">
            <a:extLst>
              <a:ext uri="{FF2B5EF4-FFF2-40B4-BE49-F238E27FC236}">
                <a16:creationId xmlns:a16="http://schemas.microsoft.com/office/drawing/2014/main" id="{44F0A496-7A57-4EE3-8640-9198F68B0D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00400" y="28491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64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Cool Julia Packages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4EF8700-88AF-46CA-A9D0-6C5FBB8C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76" y="2640234"/>
            <a:ext cx="4102069" cy="1395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66567-4544-4BC7-B012-EB67F3EC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8" y="1259813"/>
            <a:ext cx="4121982" cy="122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53E1A5B-D7BD-46FC-A6EC-7514F14AEE32}"/>
              </a:ext>
            </a:extLst>
          </p:cNvPr>
          <p:cNvGrpSpPr/>
          <p:nvPr/>
        </p:nvGrpSpPr>
        <p:grpSpPr>
          <a:xfrm>
            <a:off x="271561" y="4381500"/>
            <a:ext cx="2281139" cy="2133147"/>
            <a:chOff x="271561" y="3904005"/>
            <a:chExt cx="2943225" cy="2615997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DEDEA09C-5BD4-464E-ABA1-312B2BC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75" y="3904005"/>
              <a:ext cx="1428949" cy="196242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63B37-BCC3-4606-9617-4F081938D8B9}"/>
                </a:ext>
              </a:extLst>
            </p:cNvPr>
            <p:cNvSpPr txBox="1"/>
            <p:nvPr/>
          </p:nvSpPr>
          <p:spPr>
            <a:xfrm>
              <a:off x="271561" y="6029325"/>
              <a:ext cx="2943225" cy="49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EntropyHub.jl</a:t>
              </a:r>
              <a:r>
                <a:rPr lang="en-IE" sz="2000" i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*</a:t>
              </a:r>
            </a:p>
          </p:txBody>
        </p:sp>
      </p:grpSp>
      <p:pic>
        <p:nvPicPr>
          <p:cNvPr id="1026" name="Picture 2" descr="DifferentialEquations.jl logo">
            <a:extLst>
              <a:ext uri="{FF2B5EF4-FFF2-40B4-BE49-F238E27FC236}">
                <a16:creationId xmlns:a16="http://schemas.microsoft.com/office/drawing/2014/main" id="{A40004BC-5843-451E-A197-C8DF9820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38" y="4612262"/>
            <a:ext cx="1277399" cy="12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2BA6F1-4E04-4CE6-B9D3-6E332451B40F}"/>
              </a:ext>
            </a:extLst>
          </p:cNvPr>
          <p:cNvSpPr txBox="1"/>
          <p:nvPr/>
        </p:nvSpPr>
        <p:spPr>
          <a:xfrm>
            <a:off x="2562603" y="6114537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DifferentialEquations.jl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B88BF-9F63-4722-83E5-C7E5937B3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910" y="1461960"/>
            <a:ext cx="2833817" cy="1010728"/>
          </a:xfrm>
          <a:prstGeom prst="rect">
            <a:avLst/>
          </a:prstGeom>
        </p:spPr>
      </p:pic>
      <p:pic>
        <p:nvPicPr>
          <p:cNvPr id="1028" name="Picture 4" descr="IJulia logo">
            <a:extLst>
              <a:ext uri="{FF2B5EF4-FFF2-40B4-BE49-F238E27FC236}">
                <a16:creationId xmlns:a16="http://schemas.microsoft.com/office/drawing/2014/main" id="{168D2C11-BF6C-4CED-B808-78AD8B2F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38" y="277777"/>
            <a:ext cx="2511343" cy="10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action · Makie.jl">
            <a:extLst>
              <a:ext uri="{FF2B5EF4-FFF2-40B4-BE49-F238E27FC236}">
                <a16:creationId xmlns:a16="http://schemas.microsoft.com/office/drawing/2014/main" id="{6D44FDF6-EAA1-49EE-9AA5-73BD38B2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46" y="1587571"/>
            <a:ext cx="3201079" cy="658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DataFrames.jl logo">
            <a:extLst>
              <a:ext uri="{FF2B5EF4-FFF2-40B4-BE49-F238E27FC236}">
                <a16:creationId xmlns:a16="http://schemas.microsoft.com/office/drawing/2014/main" id="{EA71265B-748A-4823-AC9B-9E196D43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55" y="4261838"/>
            <a:ext cx="1738924" cy="17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B855B7-9266-4506-8A05-289262E7BBA7}"/>
              </a:ext>
            </a:extLst>
          </p:cNvPr>
          <p:cNvSpPr txBox="1"/>
          <p:nvPr/>
        </p:nvSpPr>
        <p:spPr>
          <a:xfrm>
            <a:off x="8021087" y="6076371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DataFrames.jl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98FA6C-9A9A-43A7-BF16-D885D3759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561" y="2837004"/>
            <a:ext cx="4410785" cy="12009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D4513AF-A8E3-432C-92A9-102702FAA990}"/>
              </a:ext>
            </a:extLst>
          </p:cNvPr>
          <p:cNvGrpSpPr/>
          <p:nvPr/>
        </p:nvGrpSpPr>
        <p:grpSpPr>
          <a:xfrm>
            <a:off x="5838740" y="4381500"/>
            <a:ext cx="2177933" cy="2084928"/>
            <a:chOff x="6162590" y="4381500"/>
            <a:chExt cx="2177933" cy="208492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CE7859-BB5F-4EE5-BE50-42F228E8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62590" y="4381500"/>
              <a:ext cx="1738924" cy="17389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1B2CA-A30F-4F81-9707-B7B76A33371C}"/>
                </a:ext>
              </a:extLst>
            </p:cNvPr>
            <p:cNvSpPr txBox="1"/>
            <p:nvPr/>
          </p:nvSpPr>
          <p:spPr>
            <a:xfrm>
              <a:off x="6263198" y="6097096"/>
              <a:ext cx="207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StatsBase.jl</a:t>
              </a:r>
              <a:endParaRPr lang="en-IE" i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63E9F5A-A3F1-497F-934E-2750C9AE69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0803" y="2698198"/>
            <a:ext cx="1508161" cy="15688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50458C-1EF2-4062-AA42-2347A31066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8164" y="4492601"/>
            <a:ext cx="1508161" cy="15081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2493FC2-B2DF-400A-B3EE-9CC45FD101C3}"/>
              </a:ext>
            </a:extLst>
          </p:cNvPr>
          <p:cNvSpPr txBox="1"/>
          <p:nvPr/>
        </p:nvSpPr>
        <p:spPr>
          <a:xfrm>
            <a:off x="10484955" y="6097095"/>
            <a:ext cx="184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Graphs.jl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38" name="Picture 14" descr="logo">
            <a:extLst>
              <a:ext uri="{FF2B5EF4-FFF2-40B4-BE49-F238E27FC236}">
                <a16:creationId xmlns:a16="http://schemas.microsoft.com/office/drawing/2014/main" id="{19794B92-77D7-4E9F-887E-467CE730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51" y="243793"/>
            <a:ext cx="3262183" cy="10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32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415788" y="2401956"/>
            <a:ext cx="557679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package REPL:</a:t>
            </a:r>
          </a:p>
          <a:p>
            <a:pPr lvl="2">
              <a:lnSpc>
                <a:spcPct val="150000"/>
              </a:lnSpc>
            </a:pP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]</a:t>
            </a: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the package:</a:t>
            </a:r>
            <a:b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(@v1.7) </a:t>
            </a:r>
            <a:r>
              <a:rPr lang="en-IE" sz="24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Example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57342" y="415959"/>
            <a:ext cx="5087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C025D-8ED7-421D-B992-AB549A65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0" y="227275"/>
            <a:ext cx="5087758" cy="2044055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8DE0E-9DFE-4692-A02F-2D758B1A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40" y="2455531"/>
            <a:ext cx="5087760" cy="2044056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2B45EF-C98E-4E03-A085-6010C40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37" y="4699701"/>
            <a:ext cx="5087761" cy="2044057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REPL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E3E7B-9DCF-47E3-9A1A-4DBCD47EC1A6}"/>
              </a:ext>
            </a:extLst>
          </p:cNvPr>
          <p:cNvSpPr txBox="1"/>
          <p:nvPr/>
        </p:nvSpPr>
        <p:spPr>
          <a:xfrm>
            <a:off x="2289943" y="4540928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a list of installed packages: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1752601" y="981112"/>
            <a:ext cx="929821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install a package (case sensitive):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16BCE-8BF3-4697-A2D5-3ABA2E37550E}"/>
              </a:ext>
            </a:extLst>
          </p:cNvPr>
          <p:cNvSpPr txBox="1"/>
          <p:nvPr/>
        </p:nvSpPr>
        <p:spPr>
          <a:xfrm>
            <a:off x="2289944" y="2771127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uninstall (remove) a package: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rm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Packages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461143" y="993529"/>
            <a:ext cx="86247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 a package has been installed, you must import it in order to use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B418F-A166-488C-ACB6-C6745C14F40A}"/>
              </a:ext>
            </a:extLst>
          </p:cNvPr>
          <p:cNvSpPr txBox="1"/>
          <p:nvPr/>
        </p:nvSpPr>
        <p:spPr>
          <a:xfrm>
            <a:off x="5370286" y="2854613"/>
            <a:ext cx="597988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type:</a:t>
            </a: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IE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like “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import”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Python</a:t>
            </a:r>
            <a:endParaRPr lang="en-IE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D25-EE8E-4C0B-A419-7EF48DE5BB76}"/>
              </a:ext>
            </a:extLst>
          </p:cNvPr>
          <p:cNvSpPr txBox="1"/>
          <p:nvPr/>
        </p:nvSpPr>
        <p:spPr>
          <a:xfrm>
            <a:off x="261257" y="5279634"/>
            <a:ext cx="105228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common practice to import all your packages at the start of your programme in the first few lines.</a:t>
            </a:r>
          </a:p>
        </p:txBody>
      </p:sp>
    </p:spTree>
    <p:extLst>
      <p:ext uri="{BB962C8B-B14F-4D97-AF65-F5344CB8AC3E}">
        <p14:creationId xmlns:p14="http://schemas.microsoft.com/office/powerpoint/2010/main" val="392897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4847770" y="423547"/>
            <a:ext cx="7365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develop programmes, we want to be able to check that they run correctly and we can fix any errors that come up.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882231"/>
            <a:ext cx="913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write code into files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can be saved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execute code directly from these files.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933507" y="2921168"/>
            <a:ext cx="7279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execute code and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the output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programmers use what is called an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 </a:t>
            </a:r>
            <a:b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integrated development environment.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180068" y="4267882"/>
            <a:ext cx="10877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IDE is basically a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editor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helps you write code efficiently and correctly by giving suggestions (like auto-complete) and syntax highlighting (called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linting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as well as toolbars for viewing the values of variables in your current workspace.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860223" y="5946384"/>
            <a:ext cx="933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MatLab is an IDE, as are Spyder or PyCharm for Python.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Julia-friendly IDEs include Juno and Microsoft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8826A-A88B-43C8-BAE6-5DF5999AE94E}"/>
              </a:ext>
            </a:extLst>
          </p:cNvPr>
          <p:cNvSpPr txBox="1"/>
          <p:nvPr/>
        </p:nvSpPr>
        <p:spPr>
          <a:xfrm>
            <a:off x="341993" y="290286"/>
            <a:ext cx="383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to write code?</a:t>
            </a:r>
          </a:p>
        </p:txBody>
      </p:sp>
    </p:spTree>
    <p:extLst>
      <p:ext uri="{BB962C8B-B14F-4D97-AF65-F5344CB8AC3E}">
        <p14:creationId xmlns:p14="http://schemas.microsoft.com/office/powerpoint/2010/main" val="15484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5020824" y="391432"/>
            <a:ext cx="736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alternative to IDEs.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661865"/>
            <a:ext cx="1002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interactive interfaces that allow you to run code in blocks, or “cells”, and see the outputs in stages.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189228" y="3018531"/>
            <a:ext cx="756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often run through browsers (like chrome/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execute code behind the scenes using “kernels”.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341993" y="4658296"/>
            <a:ext cx="879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notebooks are popular for Pythonistas, which can also be used for Julia.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744108" y="5906601"/>
            <a:ext cx="9331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this course, we will use </a:t>
            </a:r>
            <a:r>
              <a:rPr lang="en-IE" sz="24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 notebook designed specifically for 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Julians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5BECA-2566-4DA1-9FA3-38E1409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3" y="391432"/>
            <a:ext cx="28575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-357807" y="-271965"/>
            <a:ext cx="1242981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sz="2800" b="1" u="sng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Further Reading:</a:t>
            </a:r>
            <a:endParaRPr lang="en-IE" sz="2000" b="1" u="sng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Home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julialang.org/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Wiki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en.wikipedia.org/wiki/Julia_(programming_language)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User Forum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discourse.julialang.org/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Package List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juliahub.com/ui/Home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docs.julialang.org/en/v1/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github.com/fonsp/Pluto.jl</a:t>
            </a:r>
            <a:b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www.youtube.com/watch?v=IAF8DjrQSSk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 Channel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www.youtube.com/user/JuliaLanguage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https://youtu.be/8h8rQyEpiZA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https://youtu.be/SLE0vz85Rqo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9100457" y="-266696"/>
            <a:ext cx="3244348" cy="1519256"/>
            <a:chOff x="3665737" y="-184336"/>
            <a:chExt cx="5774503" cy="2760920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90154"/>
              <a:ext cx="2940493" cy="128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08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398" y="574647"/>
            <a:ext cx="9622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that said, 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let’s start writing some code!!!</a:t>
            </a:r>
          </a:p>
        </p:txBody>
      </p:sp>
      <p:pic>
        <p:nvPicPr>
          <p:cNvPr id="3074" name="Picture 2" descr="I like it GIF - Find on GIFER">
            <a:extLst>
              <a:ext uri="{FF2B5EF4-FFF2-40B4-BE49-F238E27FC236}">
                <a16:creationId xmlns:a16="http://schemas.microsoft.com/office/drawing/2014/main" id="{2D4DD362-C2B4-4251-A180-1AD1280B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50" y="3429000"/>
            <a:ext cx="3561669" cy="3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3359426" y="1297885"/>
            <a:ext cx="374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(Today)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555991"/>
            <a:ext cx="64405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What’s so great about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is the Julia REPL?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install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Pluto – what we’ll be using throughout the course</a:t>
            </a:r>
          </a:p>
        </p:txBody>
      </p:sp>
      <p:pic>
        <p:nvPicPr>
          <p:cNvPr id="11" name="Graphic 10" descr="Mercury outline">
            <a:extLst>
              <a:ext uri="{FF2B5EF4-FFF2-40B4-BE49-F238E27FC236}">
                <a16:creationId xmlns:a16="http://schemas.microsoft.com/office/drawing/2014/main" id="{B80771D1-9231-4EF7-B95D-CECC2622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9721" y="5145779"/>
            <a:ext cx="914400" cy="914400"/>
          </a:xfrm>
          <a:prstGeom prst="rect">
            <a:avLst/>
          </a:prstGeom>
        </p:spPr>
      </p:pic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3CFAA7-F5AA-4547-8ECB-F0B28849E359}"/>
              </a:ext>
            </a:extLst>
          </p:cNvPr>
          <p:cNvGrpSpPr/>
          <p:nvPr/>
        </p:nvGrpSpPr>
        <p:grpSpPr>
          <a:xfrm>
            <a:off x="7764116" y="3896129"/>
            <a:ext cx="1817205" cy="914400"/>
            <a:chOff x="7298634" y="3928764"/>
            <a:chExt cx="1817205" cy="914400"/>
          </a:xfrm>
        </p:grpSpPr>
        <p:pic>
          <p:nvPicPr>
            <p:cNvPr id="15" name="Graphic 14" descr="Programmer female outline">
              <a:extLst>
                <a:ext uri="{FF2B5EF4-FFF2-40B4-BE49-F238E27FC236}">
                  <a16:creationId xmlns:a16="http://schemas.microsoft.com/office/drawing/2014/main" id="{FBB72F49-39C8-43D6-8FD4-BEAE8B93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1439" y="392876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50300A3E-6032-4F4D-83D3-DFC853C6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8634" y="3928764"/>
              <a:ext cx="914400" cy="914400"/>
            </a:xfrm>
            <a:prstGeom prst="rect">
              <a:avLst/>
            </a:prstGeom>
          </p:spPr>
        </p:pic>
      </p:grpSp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60676BC-D635-4FF4-A758-8F8E9F4980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1" y="1962183"/>
            <a:ext cx="2194452" cy="15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19771" y="22795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help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package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 Pluto and </a:t>
            </a:r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Ijulia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>
                <a:solidFill>
                  <a:srgbClr val="00FF00"/>
                </a:solidFill>
                <a:latin typeface="Consolas" panose="020B0609020204030204" pitchFamily="49" charset="0"/>
              </a:rPr>
              <a:t>Open Pluto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73549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types (IMPORTANT)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Collections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make beautiful plots in Julia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Palette with solid fill">
            <a:extLst>
              <a:ext uri="{FF2B5EF4-FFF2-40B4-BE49-F238E27FC236}">
                <a16:creationId xmlns:a16="http://schemas.microsoft.com/office/drawing/2014/main" id="{91BAE773-17BB-4E0F-8F21-9C3083234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0175" y="5595027"/>
            <a:ext cx="914400" cy="914400"/>
          </a:xfrm>
          <a:prstGeom prst="rect">
            <a:avLst/>
          </a:prstGeom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BE0D10DB-0B3E-4270-B6B3-CC6DBE71E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2751" y="5595027"/>
            <a:ext cx="1052635" cy="914400"/>
          </a:xfrm>
          <a:prstGeom prst="rect">
            <a:avLst/>
          </a:prstGeom>
        </p:spPr>
      </p:pic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436DDE71-9628-4F5E-A397-6A80246E9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1728" y="3789648"/>
            <a:ext cx="914400" cy="91440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4DB25DF7-D3F0-4FB2-A9C1-82EED24823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28517" y="3796859"/>
            <a:ext cx="914400" cy="914400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A7563DA9-4A44-4D13-8FC5-C33453483C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4234" y="2590071"/>
            <a:ext cx="914400" cy="914400"/>
          </a:xfrm>
          <a:prstGeom prst="rect">
            <a:avLst/>
          </a:prstGeom>
        </p:spPr>
      </p:pic>
      <p:pic>
        <p:nvPicPr>
          <p:cNvPr id="23" name="Graphic 22" descr="Open folder with solid fill">
            <a:extLst>
              <a:ext uri="{FF2B5EF4-FFF2-40B4-BE49-F238E27FC236}">
                <a16:creationId xmlns:a16="http://schemas.microsoft.com/office/drawing/2014/main" id="{29FDCB4C-36DD-41F5-956D-A2425BDD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1600" y="25900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8279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For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and </a:t>
            </a: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 operator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 (if-else)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Interactive user input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Abacus with solid fill">
            <a:extLst>
              <a:ext uri="{FF2B5EF4-FFF2-40B4-BE49-F238E27FC236}">
                <a16:creationId xmlns:a16="http://schemas.microsoft.com/office/drawing/2014/main" id="{EE69D5A4-ACA4-4AD3-B645-7577E7E46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6461" y="2586000"/>
            <a:ext cx="914400" cy="914400"/>
          </a:xfrm>
          <a:prstGeom prst="rect">
            <a:avLst/>
          </a:prstGeom>
        </p:spPr>
      </p:pic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EA99B6B5-D5FF-422B-98CE-89A62A349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4611" y="3764087"/>
            <a:ext cx="914400" cy="914400"/>
          </a:xfrm>
          <a:prstGeom prst="rect">
            <a:avLst/>
          </a:prstGeom>
        </p:spPr>
      </p:pic>
      <p:pic>
        <p:nvPicPr>
          <p:cNvPr id="15" name="Graphic 14" descr="Fireworks with solid fill">
            <a:extLst>
              <a:ext uri="{FF2B5EF4-FFF2-40B4-BE49-F238E27FC236}">
                <a16:creationId xmlns:a16="http://schemas.microsoft.com/office/drawing/2014/main" id="{62AD2F8A-D478-40CA-8B82-D43835FC67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2974" y="2664600"/>
            <a:ext cx="914400" cy="914400"/>
          </a:xfrm>
          <a:prstGeom prst="rect">
            <a:avLst/>
          </a:prstGeom>
        </p:spPr>
      </p:pic>
      <p:pic>
        <p:nvPicPr>
          <p:cNvPr id="1026" name="Picture 2" descr="Grandma Finds The Internet Meme Generator - Imgflip">
            <a:extLst>
              <a:ext uri="{FF2B5EF4-FFF2-40B4-BE49-F238E27FC236}">
                <a16:creationId xmlns:a16="http://schemas.microsoft.com/office/drawing/2014/main" id="{752B1D63-8089-451A-961B-1CBD5561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1" y="4696652"/>
            <a:ext cx="2302566" cy="17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2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Functions? 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(spoiler: the most important thing in programming)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Function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 (structs)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Struct methods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52606F9E-F1E4-4977-8004-372FBD4FB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34" y="5016345"/>
            <a:ext cx="914400" cy="914400"/>
          </a:xfrm>
          <a:prstGeom prst="rect">
            <a:avLst/>
          </a:prstGeom>
        </p:spPr>
      </p:pic>
      <p:pic>
        <p:nvPicPr>
          <p:cNvPr id="8" name="Graphic 7" descr="Filter with solid fill">
            <a:extLst>
              <a:ext uri="{FF2B5EF4-FFF2-40B4-BE49-F238E27FC236}">
                <a16:creationId xmlns:a16="http://schemas.microsoft.com/office/drawing/2014/main" id="{12CEC63F-D046-4EA2-B1A9-53FA092F5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6468" y="3853071"/>
            <a:ext cx="914400" cy="914400"/>
          </a:xfrm>
          <a:prstGeom prst="rect">
            <a:avLst/>
          </a:prstGeom>
        </p:spPr>
      </p:pic>
      <p:pic>
        <p:nvPicPr>
          <p:cNvPr id="12" name="Graphic 11" descr="Network diagram with solid fill">
            <a:extLst>
              <a:ext uri="{FF2B5EF4-FFF2-40B4-BE49-F238E27FC236}">
                <a16:creationId xmlns:a16="http://schemas.microsoft.com/office/drawing/2014/main" id="{F7CBA5F9-3502-4661-8475-62171F291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7034" y="5002193"/>
            <a:ext cx="914400" cy="914400"/>
          </a:xfrm>
          <a:prstGeom prst="rect">
            <a:avLst/>
          </a:prstGeom>
        </p:spPr>
      </p:pic>
      <p:pic>
        <p:nvPicPr>
          <p:cNvPr id="16" name="Graphic 15" descr="Calculator with solid fill">
            <a:extLst>
              <a:ext uri="{FF2B5EF4-FFF2-40B4-BE49-F238E27FC236}">
                <a16:creationId xmlns:a16="http://schemas.microsoft.com/office/drawing/2014/main" id="{9480A80A-5F87-4827-AA60-9D81CFBBC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9127" y="2514600"/>
            <a:ext cx="914400" cy="914400"/>
          </a:xfrm>
          <a:prstGeom prst="rect">
            <a:avLst/>
          </a:prstGeom>
        </p:spPr>
      </p:pic>
      <p:pic>
        <p:nvPicPr>
          <p:cNvPr id="18" name="Graphic 17" descr="Pocket knife with solid fill">
            <a:extLst>
              <a:ext uri="{FF2B5EF4-FFF2-40B4-BE49-F238E27FC236}">
                <a16:creationId xmlns:a16="http://schemas.microsoft.com/office/drawing/2014/main" id="{89C208BB-4560-471D-ABA3-7CBE866F5E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8407" y="25445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MatLab and 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Numpy</a:t>
            </a: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Important maths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Statistics in Julia (for the nerds)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Vector + Matrix operations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5D0B336D-D5ED-4643-90B4-358360B24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034" y="5072790"/>
            <a:ext cx="914400" cy="914400"/>
          </a:xfrm>
          <a:prstGeom prst="rect">
            <a:avLst/>
          </a:prstGeom>
        </p:spPr>
      </p:pic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97368637-FF84-4469-A275-D4816F9C4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6475" y="4205950"/>
            <a:ext cx="914400" cy="914400"/>
          </a:xfrm>
          <a:prstGeom prst="rect">
            <a:avLst/>
          </a:prstGeom>
        </p:spPr>
      </p:pic>
      <p:pic>
        <p:nvPicPr>
          <p:cNvPr id="14" name="Graphic 13" descr="Normal Distribution with solid fill">
            <a:extLst>
              <a:ext uri="{FF2B5EF4-FFF2-40B4-BE49-F238E27FC236}">
                <a16:creationId xmlns:a16="http://schemas.microsoft.com/office/drawing/2014/main" id="{854058B1-0064-4F03-8AA4-780F98322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4243" y="4221287"/>
            <a:ext cx="914400" cy="914400"/>
          </a:xfrm>
          <a:prstGeom prst="rect">
            <a:avLst/>
          </a:prstGeom>
        </p:spPr>
      </p:pic>
      <p:pic>
        <p:nvPicPr>
          <p:cNvPr id="17" name="Graphic 16" descr="Box with solid fill">
            <a:extLst>
              <a:ext uri="{FF2B5EF4-FFF2-40B4-BE49-F238E27FC236}">
                <a16:creationId xmlns:a16="http://schemas.microsoft.com/office/drawing/2014/main" id="{2D455F00-D178-4F91-8251-098A3F98B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7160" y="3429000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6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Pandas and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visualization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Quick exam to see if you were paying attention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C43100A5-42DB-4499-A543-34BC39DED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543" y="4489228"/>
            <a:ext cx="914400" cy="91440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1EBB12AC-9E3F-4489-B20C-67D985425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7340" y="337195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DB9ED434-60FA-41B6-99AB-0D27E596A3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7020" y="3395871"/>
            <a:ext cx="914400" cy="914400"/>
          </a:xfrm>
          <a:prstGeom prst="rect">
            <a:avLst/>
          </a:prstGeom>
        </p:spPr>
      </p:pic>
      <p:pic>
        <p:nvPicPr>
          <p:cNvPr id="16" name="Graphic 15" descr="Business Growth with solid fill">
            <a:extLst>
              <a:ext uri="{FF2B5EF4-FFF2-40B4-BE49-F238E27FC236}">
                <a16:creationId xmlns:a16="http://schemas.microsoft.com/office/drawing/2014/main" id="{B08BEB60-6250-45F1-AC90-1C22CF2FB8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9983" y="4366819"/>
            <a:ext cx="914400" cy="914400"/>
          </a:xfrm>
          <a:prstGeom prst="rect">
            <a:avLst/>
          </a:prstGeom>
        </p:spPr>
      </p:pic>
      <p:pic>
        <p:nvPicPr>
          <p:cNvPr id="20" name="Picture 19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2D38B5BB-EB8F-4C23-991F-8A883642CD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3" y="5183586"/>
            <a:ext cx="3225202" cy="14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81310"/>
            <a:ext cx="65540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Why Learn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Installing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Pluto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1355</Words>
  <Application>Microsoft Office PowerPoint</Application>
  <PresentationFormat>Widescreen</PresentationFormat>
  <Paragraphs>254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MV Boli</vt:lpstr>
      <vt:lpstr>Segoe UI Black</vt:lpstr>
      <vt:lpstr>Wingdings</vt:lpstr>
      <vt:lpstr>Office Theme</vt:lpstr>
      <vt:lpstr>PowerPoint Presentation</vt:lpstr>
      <vt:lpstr>Aim of this course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48</cp:revision>
  <dcterms:created xsi:type="dcterms:W3CDTF">2022-01-24T18:53:22Z</dcterms:created>
  <dcterms:modified xsi:type="dcterms:W3CDTF">2022-02-24T23:23:32Z</dcterms:modified>
</cp:coreProperties>
</file>